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373" autoAdjust="0"/>
  </p:normalViewPr>
  <p:slideViewPr>
    <p:cSldViewPr snapToGrid="0" snapToObjects="1">
      <p:cViewPr varScale="1">
        <p:scale>
          <a:sx n="80" d="100"/>
          <a:sy n="80" d="100"/>
        </p:scale>
        <p:origin x="3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62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74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06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B662CB-9A09-8E45-A5D1-05A000485B0A}"/>
              </a:ext>
            </a:extLst>
          </p:cNvPr>
          <p:cNvSpPr/>
          <p:nvPr userDrawn="1"/>
        </p:nvSpPr>
        <p:spPr>
          <a:xfrm>
            <a:off x="328612" y="287528"/>
            <a:ext cx="6237079" cy="9376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79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17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5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06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50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34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46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5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A9720-F5C0-D640-9C36-6513D8C6706B}" type="datetimeFigureOut">
              <a:rPr kumimoji="1" lang="ja-JP" altLang="en-US" smtClean="0"/>
              <a:t>2021/7/4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A379-F48B-F744-862F-283E4A6B0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97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その８１８）「面談」とは「天秤のバランス」を取るように話すことです。 - 現場で使える保育ソーシャルワーク">
            <a:extLst>
              <a:ext uri="{FF2B5EF4-FFF2-40B4-BE49-F238E27FC236}">
                <a16:creationId xmlns:a16="http://schemas.microsoft.com/office/drawing/2014/main" id="{3C8FFA7B-F542-8541-BD51-0C534234D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81" y="5506098"/>
            <a:ext cx="5371932" cy="335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9B99A3-5B85-294C-A4E4-08C8A7439CB8}"/>
              </a:ext>
            </a:extLst>
          </p:cNvPr>
          <p:cNvSpPr txBox="1"/>
          <p:nvPr/>
        </p:nvSpPr>
        <p:spPr>
          <a:xfrm>
            <a:off x="643623" y="320575"/>
            <a:ext cx="557075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子どもに新型コロナウイルスワクチンを接種する</a:t>
            </a:r>
            <a:endParaRPr kumimoji="1" lang="en-US" altLang="ja-JP" b="1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ctr"/>
            <a:r>
              <a:rPr kumimoji="1" lang="ja-JP" altLang="en-US" sz="2800" b="1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メリット、デメリット</a:t>
            </a:r>
            <a:r>
              <a:rPr kumimoji="1" lang="ja-JP" altLang="en-US" sz="2000" b="1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を考えてみます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71B3461-CE78-44BC-908E-B0F59F903F04}"/>
              </a:ext>
            </a:extLst>
          </p:cNvPr>
          <p:cNvGrpSpPr/>
          <p:nvPr/>
        </p:nvGrpSpPr>
        <p:grpSpPr>
          <a:xfrm>
            <a:off x="479888" y="2532075"/>
            <a:ext cx="5954769" cy="4375851"/>
            <a:chOff x="479888" y="2748651"/>
            <a:chExt cx="5954769" cy="4375851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DC4F1FB-EF15-2341-981F-38B7E2587897}"/>
                </a:ext>
              </a:extLst>
            </p:cNvPr>
            <p:cNvSpPr/>
            <p:nvPr/>
          </p:nvSpPr>
          <p:spPr>
            <a:xfrm>
              <a:off x="479888" y="2748651"/>
              <a:ext cx="2790000" cy="4004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7A696EE0-0FAC-E040-9A98-43A2D767C3AF}"/>
                </a:ext>
              </a:extLst>
            </p:cNvPr>
            <p:cNvSpPr/>
            <p:nvPr/>
          </p:nvSpPr>
          <p:spPr>
            <a:xfrm>
              <a:off x="3579223" y="2748651"/>
              <a:ext cx="2790000" cy="4004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FE2147C6-BA9E-924C-8713-1EAC4A96060B}"/>
                </a:ext>
              </a:extLst>
            </p:cNvPr>
            <p:cNvSpPr/>
            <p:nvPr/>
          </p:nvSpPr>
          <p:spPr>
            <a:xfrm>
              <a:off x="488736" y="2779824"/>
              <a:ext cx="2790041" cy="428511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4A9732A2-8529-8B4A-94AA-10796F42FE41}"/>
                </a:ext>
              </a:extLst>
            </p:cNvPr>
            <p:cNvSpPr/>
            <p:nvPr/>
          </p:nvSpPr>
          <p:spPr>
            <a:xfrm>
              <a:off x="3579223" y="3156760"/>
              <a:ext cx="2790041" cy="3107004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0567C69-BC6C-D341-8B15-3C080FA86104}"/>
                </a:ext>
              </a:extLst>
            </p:cNvPr>
            <p:cNvSpPr txBox="1"/>
            <p:nvPr/>
          </p:nvSpPr>
          <p:spPr>
            <a:xfrm>
              <a:off x="637261" y="276772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000" b="1" dirty="0">
                  <a:solidFill>
                    <a:schemeClr val="bg1"/>
                  </a:solidFill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ワクチンを接種する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F6313401-65E3-1746-B71D-AC0AB92B543C}"/>
                </a:ext>
              </a:extLst>
            </p:cNvPr>
            <p:cNvSpPr txBox="1"/>
            <p:nvPr/>
          </p:nvSpPr>
          <p:spPr>
            <a:xfrm>
              <a:off x="3606838" y="2767721"/>
              <a:ext cx="27494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000" b="1" dirty="0">
                  <a:solidFill>
                    <a:schemeClr val="bg1"/>
                  </a:solidFill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ワクチンを接種しない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0730A46-0086-7B4E-8F08-6F514E139E75}"/>
                </a:ext>
              </a:extLst>
            </p:cNvPr>
            <p:cNvSpPr txBox="1"/>
            <p:nvPr/>
          </p:nvSpPr>
          <p:spPr>
            <a:xfrm>
              <a:off x="507233" y="3164647"/>
              <a:ext cx="279916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メリット</a:t>
              </a:r>
              <a:endParaRPr kumimoji="1" lang="en-US" altLang="ja-JP" sz="1400" b="1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marL="285750" indent="-285750">
                <a:spcAft>
                  <a:spcPts val="60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l"/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新型コロナに感染しにくくなる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marL="285750" indent="-285750">
                <a:spcAft>
                  <a:spcPts val="60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l"/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万が一、新型コロナにかかっても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症状が出にくく、重症化を防ぐことができ、周りの人にも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うつしにくくなる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marL="285750" indent="-285750">
                <a:spcAft>
                  <a:spcPts val="60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l"/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これからの授業や部活動、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旅行への行動制限</a:t>
              </a:r>
              <a: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(</a:t>
              </a: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ガマン</a:t>
              </a:r>
              <a: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)</a:t>
              </a: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が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緩和される可能性がある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CEFF611-96FF-D54F-8C3B-DFC2FC4BB1B3}"/>
                </a:ext>
              </a:extLst>
            </p:cNvPr>
            <p:cNvSpPr txBox="1"/>
            <p:nvPr/>
          </p:nvSpPr>
          <p:spPr>
            <a:xfrm>
              <a:off x="507232" y="4908511"/>
              <a:ext cx="2691763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デメリット</a:t>
              </a:r>
              <a:endParaRPr kumimoji="1" lang="en-US" altLang="ja-JP" sz="1400" b="1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marL="285750" indent="-285750">
                <a:spcAft>
                  <a:spcPts val="60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l"/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ワクチンを接種したあと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数日間は肩の痛み、頭痛、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だるい、熱が出るなどの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副反応が出ることがある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特に</a:t>
              </a:r>
              <a: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2</a:t>
              </a: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回目の接種後に頻度が高い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l"/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心筋炎・心膜炎のリスクがある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米国では、</a:t>
              </a:r>
              <a: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2</a:t>
              </a: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回目の接種後</a:t>
              </a:r>
              <a:b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16-39</a:t>
              </a: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歳の</a:t>
              </a:r>
              <a: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100</a:t>
              </a: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万人中</a:t>
              </a:r>
              <a: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12.6</a:t>
              </a: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人に</a:t>
              </a:r>
              <a:b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軽症の心筋炎・心膜炎</a:t>
              </a: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が認められた</a:t>
              </a:r>
              <a:b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（新潟県の</a:t>
              </a:r>
              <a: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12-15</a:t>
              </a: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歳の人口は</a:t>
              </a:r>
              <a:b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令和</a:t>
              </a:r>
              <a: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3</a:t>
              </a: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年</a:t>
              </a:r>
              <a: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1</a:t>
              </a: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月</a:t>
              </a:r>
              <a: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1</a:t>
              </a: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日時点で約</a:t>
              </a:r>
              <a:r>
                <a:rPr kumimoji="1" lang="en-US" altLang="ja-JP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7.4</a:t>
              </a:r>
              <a:r>
                <a:rPr kumimoji="1" lang="ja-JP" altLang="en-US" sz="105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万人）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81E4778-504F-7144-A7BD-1B6F54046951}"/>
                </a:ext>
              </a:extLst>
            </p:cNvPr>
            <p:cNvSpPr txBox="1"/>
            <p:nvPr/>
          </p:nvSpPr>
          <p:spPr>
            <a:xfrm>
              <a:off x="3595418" y="3164647"/>
              <a:ext cx="22685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メリット</a:t>
              </a:r>
              <a:endParaRPr kumimoji="1" lang="en-US" altLang="ja-JP" sz="1400" b="1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l"/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ワクチンの副反応</a:t>
              </a:r>
              <a: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(</a:t>
              </a: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副作用</a:t>
              </a:r>
              <a: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)</a:t>
              </a: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の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心配がない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2758369A-D2DE-DB4B-81AF-3044E7904E00}"/>
                </a:ext>
              </a:extLst>
            </p:cNvPr>
            <p:cNvSpPr txBox="1"/>
            <p:nvPr/>
          </p:nvSpPr>
          <p:spPr>
            <a:xfrm>
              <a:off x="3595418" y="3755384"/>
              <a:ext cx="2839239" cy="2508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デメリット</a:t>
              </a:r>
              <a:endParaRPr kumimoji="1" lang="en-US" altLang="ja-JP" sz="1400" b="1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l"/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マスク、手洗い、三密回避以外には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>
                <a:buClr>
                  <a:schemeClr val="accent2">
                    <a:lumMod val="75000"/>
                  </a:schemeClr>
                </a:buClr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　　追加の対策がなく、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>
                <a:buClr>
                  <a:schemeClr val="accent2">
                    <a:lumMod val="75000"/>
                  </a:schemeClr>
                </a:buClr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　　感染リスクを減らせない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l"/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感染した場合、稀ではあるが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重症のリスクがある。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l"/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感染した場合、周りの人に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うつす可能性があり、</a:t>
              </a:r>
              <a: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2</a:t>
              </a: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週間程度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隔離される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l"/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味やにおいがわかりにくくなり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それらの症状が長く続くことがある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l"/>
              </a:pP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自分が感染する・人に感染させる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リスクのために、行動制限</a:t>
              </a:r>
              <a: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(</a:t>
              </a: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ガマン</a:t>
              </a:r>
              <a: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)</a:t>
              </a: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を</a:t>
              </a:r>
              <a:br>
                <a:rPr kumimoji="1" lang="en-US" altLang="ja-JP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1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今後も続ける必要がある</a:t>
              </a:r>
              <a:endParaRPr kumimoji="1" lang="en-US" altLang="ja-JP" sz="11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4E0F59F-E803-844F-8250-5C88383BAD6F}"/>
              </a:ext>
            </a:extLst>
          </p:cNvPr>
          <p:cNvSpPr txBox="1"/>
          <p:nvPr/>
        </p:nvSpPr>
        <p:spPr>
          <a:xfrm>
            <a:off x="5105400" y="9620394"/>
            <a:ext cx="2243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新潟県医師会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8748A1-E388-8649-9DD7-5F233BC69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5" y="8237815"/>
            <a:ext cx="949427" cy="94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540DFE2-0B6E-6149-B118-88C9CB3BC928}"/>
              </a:ext>
            </a:extLst>
          </p:cNvPr>
          <p:cNvSpPr txBox="1"/>
          <p:nvPr/>
        </p:nvSpPr>
        <p:spPr>
          <a:xfrm>
            <a:off x="1233185" y="8448015"/>
            <a:ext cx="2159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日本小児科学会</a:t>
            </a:r>
            <a:endParaRPr kumimoji="1" lang="en-US" altLang="ja-JP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r>
              <a:rPr kumimoji="1" lang="ja-JP" altLang="en-US" sz="14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子どもへの接種の考え方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9B92CBEF-3C71-4523-8C7B-63488D9D2EC8}"/>
              </a:ext>
            </a:extLst>
          </p:cNvPr>
          <p:cNvGrpSpPr/>
          <p:nvPr/>
        </p:nvGrpSpPr>
        <p:grpSpPr>
          <a:xfrm>
            <a:off x="519845" y="1134206"/>
            <a:ext cx="5901708" cy="1249110"/>
            <a:chOff x="519845" y="1350782"/>
            <a:chExt cx="5901708" cy="1249110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257ABAF6-5AB2-B840-A82C-B07C7F2C56C2}"/>
                </a:ext>
              </a:extLst>
            </p:cNvPr>
            <p:cNvSpPr txBox="1"/>
            <p:nvPr/>
          </p:nvSpPr>
          <p:spPr>
            <a:xfrm>
              <a:off x="1164355" y="1350782"/>
              <a:ext cx="3057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新型コロナワクチンのスケジュール</a:t>
              </a:r>
            </a:p>
          </p:txBody>
        </p:sp>
        <p:sp>
          <p:nvSpPr>
            <p:cNvPr id="17" name="円/楕円 16">
              <a:extLst>
                <a:ext uri="{FF2B5EF4-FFF2-40B4-BE49-F238E27FC236}">
                  <a16:creationId xmlns:a16="http://schemas.microsoft.com/office/drawing/2014/main" id="{EBCC5F59-2CDA-4F4E-9259-BAC1B0CEFDA0}"/>
                </a:ext>
              </a:extLst>
            </p:cNvPr>
            <p:cNvSpPr/>
            <p:nvPr/>
          </p:nvSpPr>
          <p:spPr>
            <a:xfrm>
              <a:off x="519845" y="1657183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1</a:t>
              </a:r>
              <a:r>
                <a:rPr kumimoji="1" lang="ja-JP" altLang="en-US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回目</a:t>
              </a:r>
            </a:p>
          </p:txBody>
        </p:sp>
        <p:sp>
          <p:nvSpPr>
            <p:cNvPr id="23" name="円/楕円 22">
              <a:extLst>
                <a:ext uri="{FF2B5EF4-FFF2-40B4-BE49-F238E27FC236}">
                  <a16:creationId xmlns:a16="http://schemas.microsoft.com/office/drawing/2014/main" id="{616DF55D-2CC9-084F-B100-01AC564F4237}"/>
                </a:ext>
              </a:extLst>
            </p:cNvPr>
            <p:cNvSpPr/>
            <p:nvPr/>
          </p:nvSpPr>
          <p:spPr>
            <a:xfrm>
              <a:off x="2760967" y="1657183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2</a:t>
              </a:r>
              <a:r>
                <a:rPr kumimoji="1" lang="ja-JP" altLang="en-US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回目</a:t>
              </a:r>
            </a:p>
          </p:txBody>
        </p:sp>
        <p:sp>
          <p:nvSpPr>
            <p:cNvPr id="18" name="右矢印 17">
              <a:extLst>
                <a:ext uri="{FF2B5EF4-FFF2-40B4-BE49-F238E27FC236}">
                  <a16:creationId xmlns:a16="http://schemas.microsoft.com/office/drawing/2014/main" id="{A25F1D6F-1BAD-3B4A-9A6A-1B972FDD163E}"/>
                </a:ext>
              </a:extLst>
            </p:cNvPr>
            <p:cNvSpPr/>
            <p:nvPr/>
          </p:nvSpPr>
          <p:spPr>
            <a:xfrm>
              <a:off x="1557941" y="1979830"/>
              <a:ext cx="1132626" cy="321276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9B1049B-5735-764F-9C66-DF5BE92AE8CF}"/>
                </a:ext>
              </a:extLst>
            </p:cNvPr>
            <p:cNvSpPr txBox="1"/>
            <p:nvPr/>
          </p:nvSpPr>
          <p:spPr>
            <a:xfrm>
              <a:off x="1663776" y="2294188"/>
              <a:ext cx="9092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3</a:t>
              </a:r>
              <a:r>
                <a:rPr kumimoji="1" lang="ja-JP" altLang="en-US" sz="100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週間あける</a:t>
              </a:r>
              <a:endParaRPr kumimoji="1" lang="en-US" altLang="ja-JP" sz="10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  <p:sp>
          <p:nvSpPr>
            <p:cNvPr id="26" name="右矢印 25">
              <a:extLst>
                <a:ext uri="{FF2B5EF4-FFF2-40B4-BE49-F238E27FC236}">
                  <a16:creationId xmlns:a16="http://schemas.microsoft.com/office/drawing/2014/main" id="{AAA181D5-CE59-B14C-8A24-845DCB287661}"/>
                </a:ext>
              </a:extLst>
            </p:cNvPr>
            <p:cNvSpPr/>
            <p:nvPr/>
          </p:nvSpPr>
          <p:spPr>
            <a:xfrm>
              <a:off x="3757458" y="1979830"/>
              <a:ext cx="1302486" cy="321276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AE20A7EB-EECA-B345-A0A8-38FF7D9F825A}"/>
                </a:ext>
              </a:extLst>
            </p:cNvPr>
            <p:cNvSpPr txBox="1"/>
            <p:nvPr/>
          </p:nvSpPr>
          <p:spPr>
            <a:xfrm>
              <a:off x="3682644" y="2288804"/>
              <a:ext cx="13773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2</a:t>
              </a:r>
              <a:r>
                <a:rPr kumimoji="1" lang="ja-JP" altLang="en-US" sz="100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回目の</a:t>
              </a:r>
              <a:r>
                <a:rPr kumimoji="1" lang="en-US" altLang="ja-JP" sz="1000" dirty="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2</a:t>
              </a:r>
              <a:r>
                <a:rPr kumimoji="1" lang="ja-JP" altLang="en-US" sz="1000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週間後から</a:t>
              </a: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7F5C7FC5-E1A5-2047-B172-537AF6A83485}"/>
                </a:ext>
              </a:extLst>
            </p:cNvPr>
            <p:cNvSpPr/>
            <p:nvPr/>
          </p:nvSpPr>
          <p:spPr>
            <a:xfrm>
              <a:off x="5194225" y="1685492"/>
              <a:ext cx="1227328" cy="914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600" b="1" dirty="0">
                  <a:solidFill>
                    <a:srgbClr val="FF0000"/>
                  </a:solidFill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感染予防</a:t>
              </a:r>
              <a:br>
                <a:rPr kumimoji="1" lang="en-US" altLang="ja-JP" sz="1600" b="1" dirty="0">
                  <a:solidFill>
                    <a:srgbClr val="FF0000"/>
                  </a:solidFill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</a:br>
              <a:r>
                <a:rPr kumimoji="1" lang="ja-JP" altLang="en-US" sz="1600" b="1" dirty="0">
                  <a:solidFill>
                    <a:srgbClr val="FF0000"/>
                  </a:solidFill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効果　</a:t>
              </a:r>
              <a:endParaRPr kumimoji="1" lang="en-US" altLang="ja-JP" sz="1600" b="1" dirty="0">
                <a:solidFill>
                  <a:srgbClr val="FF000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  <a:p>
              <a:pPr algn="ctr"/>
              <a:r>
                <a:rPr kumimoji="1" lang="en-US" altLang="ja-JP" sz="1600" b="1" dirty="0">
                  <a:solidFill>
                    <a:srgbClr val="FF0000"/>
                  </a:solidFill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95%</a:t>
              </a:r>
              <a:endParaRPr kumimoji="1" lang="ja-JP" altLang="en-US" sz="1600" b="1" dirty="0">
                <a:solidFill>
                  <a:srgbClr val="FF000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6804F4-BEC3-8040-BB4F-6ADF66C913FB}"/>
              </a:ext>
            </a:extLst>
          </p:cNvPr>
          <p:cNvSpPr txBox="1"/>
          <p:nvPr/>
        </p:nvSpPr>
        <p:spPr>
          <a:xfrm>
            <a:off x="4383486" y="8412604"/>
            <a:ext cx="2159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2021</a:t>
            </a:r>
            <a:r>
              <a:rPr kumimoji="1" lang="ja-JP" altLang="en-US" sz="12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年</a:t>
            </a:r>
            <a:r>
              <a:rPr kumimoji="1" lang="en-US" altLang="ja-JP" sz="12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6</a:t>
            </a:r>
            <a:r>
              <a:rPr kumimoji="1" lang="ja-JP" altLang="en-US" sz="1200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月末までのデータに基づいて記載しています　　　　監修　新潟大学小児科　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515C0F1-DCA4-4CC2-A6DE-F78940732935}"/>
              </a:ext>
            </a:extLst>
          </p:cNvPr>
          <p:cNvSpPr txBox="1"/>
          <p:nvPr/>
        </p:nvSpPr>
        <p:spPr>
          <a:xfrm>
            <a:off x="268164" y="9180366"/>
            <a:ext cx="65144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accent6">
                    <a:lumMod val="75000"/>
                  </a:schemeClr>
                </a:solidFill>
              </a:rPr>
              <a:t>新潟県医師会は、</a:t>
            </a:r>
            <a:r>
              <a:rPr kumimoji="1" lang="ja-JP" altLang="en-US" sz="2200" b="1" dirty="0">
                <a:solidFill>
                  <a:schemeClr val="accent6">
                    <a:lumMod val="75000"/>
                  </a:schemeClr>
                </a:solidFill>
              </a:rPr>
              <a:t>子どもへのワクチン接種をお勧めします</a:t>
            </a:r>
          </a:p>
        </p:txBody>
      </p:sp>
    </p:spTree>
    <p:extLst>
      <p:ext uri="{BB962C8B-B14F-4D97-AF65-F5344CB8AC3E}">
        <p14:creationId xmlns:p14="http://schemas.microsoft.com/office/powerpoint/2010/main" val="5765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357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Maru Gothic ProN W4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n20b101a</dc:creator>
  <cp:lastModifiedBy>篤 田中</cp:lastModifiedBy>
  <cp:revision>34</cp:revision>
  <cp:lastPrinted>2021-07-02T21:04:14Z</cp:lastPrinted>
  <dcterms:created xsi:type="dcterms:W3CDTF">2021-06-25T03:50:51Z</dcterms:created>
  <dcterms:modified xsi:type="dcterms:W3CDTF">2021-07-03T21:49:32Z</dcterms:modified>
</cp:coreProperties>
</file>